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Caveat"/>
      <p:regular r:id="rId26"/>
      <p:bold r:id="rId27"/>
    </p:embeddedFont>
    <p:embeddedFont>
      <p:font typeface="Amatic SC"/>
      <p:regular r:id="rId28"/>
      <p:bold r:id="rId29"/>
    </p:embeddedFont>
    <p:embeddedFont>
      <p:font typeface="Oswald"/>
      <p:regular r:id="rId30"/>
      <p:bold r:id="rId31"/>
    </p:embeddedFont>
    <p:embeddedFont>
      <p:font typeface="Merriweather"/>
      <p:regular r:id="rId32"/>
      <p:bold r:id="rId33"/>
      <p:italic r:id="rId34"/>
      <p:boldItalic r:id="rId35"/>
    </p:embeddedFon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-regular.fntdata"/><Relationship Id="rId25" Type="http://schemas.openxmlformats.org/officeDocument/2006/relationships/slide" Target="slides/slide20.xml"/><Relationship Id="rId28" Type="http://schemas.openxmlformats.org/officeDocument/2006/relationships/font" Target="fonts/AmaticSC-regular.fntdata"/><Relationship Id="rId27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37" Type="http://schemas.openxmlformats.org/officeDocument/2006/relationships/font" Target="fonts/Comfortaa-bold.fntdata"/><Relationship Id="rId14" Type="http://schemas.openxmlformats.org/officeDocument/2006/relationships/slide" Target="slides/slide9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00c6edf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00c6edf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00c6edfb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00c6edfb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00dec00a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00dec00a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00dec00a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00dec00a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00dec00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00dec00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00dec00a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00dec00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00dec00a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00dec00a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00dec00a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00dec00a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00dec00a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00dec00a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00dec00a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00dec00a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f7fbef2b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f7fbef2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00dec00a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00dec00a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f856b058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f856b058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f856b058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f856b058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f856b058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f856b05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f856b058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f856b058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f856b058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f856b058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00c6edf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00c6edf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00c6edf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00c6edf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29.jpg"/><Relationship Id="rId5" Type="http://schemas.openxmlformats.org/officeDocument/2006/relationships/image" Target="../media/image23.png"/><Relationship Id="rId6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55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66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Relationship Id="rId7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79.png"/><Relationship Id="rId9" Type="http://schemas.openxmlformats.org/officeDocument/2006/relationships/image" Target="../media/image58.jp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image" Target="../media/image47.png"/><Relationship Id="rId8" Type="http://schemas.openxmlformats.org/officeDocument/2006/relationships/image" Target="../media/image6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7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Relationship Id="rId4" Type="http://schemas.openxmlformats.org/officeDocument/2006/relationships/image" Target="../media/image68.jpg"/><Relationship Id="rId5" Type="http://schemas.openxmlformats.org/officeDocument/2006/relationships/image" Target="../media/image73.png"/><Relationship Id="rId6" Type="http://schemas.openxmlformats.org/officeDocument/2006/relationships/image" Target="../media/image63.png"/><Relationship Id="rId7" Type="http://schemas.openxmlformats.org/officeDocument/2006/relationships/image" Target="../media/image77.png"/><Relationship Id="rId8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Relationship Id="rId4" Type="http://schemas.openxmlformats.org/officeDocument/2006/relationships/image" Target="../media/image74.jpg"/><Relationship Id="rId5" Type="http://schemas.openxmlformats.org/officeDocument/2006/relationships/image" Target="../media/image7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2.png"/><Relationship Id="rId4" Type="http://schemas.openxmlformats.org/officeDocument/2006/relationships/image" Target="../media/image67.jpg"/><Relationship Id="rId5" Type="http://schemas.openxmlformats.org/officeDocument/2006/relationships/image" Target="../media/image7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Relationship Id="rId5" Type="http://schemas.openxmlformats.org/officeDocument/2006/relationships/image" Target="../media/image8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8.jpg"/><Relationship Id="rId5" Type="http://schemas.openxmlformats.org/officeDocument/2006/relationships/image" Target="../media/image21.png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2.jpg"/><Relationship Id="rId5" Type="http://schemas.openxmlformats.org/officeDocument/2006/relationships/image" Target="../media/image34.png"/><Relationship Id="rId6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26000" y="198100"/>
            <a:ext cx="5292000" cy="5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5000">
                <a:latin typeface="Amatic SC"/>
                <a:ea typeface="Amatic SC"/>
                <a:cs typeface="Amatic SC"/>
                <a:sym typeface="Amatic SC"/>
              </a:rPr>
              <a:t>Aprendizaje Cooperativo</a:t>
            </a:r>
            <a:endParaRPr b="1" sz="5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046675" y="4346250"/>
            <a:ext cx="204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Alfredo Martínez Cantero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EI2C</a:t>
            </a:r>
            <a:endParaRPr sz="13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275" y="4628038"/>
            <a:ext cx="515475" cy="5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75" y="329475"/>
            <a:ext cx="2090374" cy="9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type="title"/>
          </p:nvPr>
        </p:nvSpPr>
        <p:spPr>
          <a:xfrm>
            <a:off x="457613" y="5562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Actividades. </a:t>
            </a:r>
            <a:endParaRPr b="1" sz="1620"/>
          </a:p>
        </p:txBody>
      </p:sp>
      <p:sp>
        <p:nvSpPr>
          <p:cNvPr id="170" name="Google Shape;170;p22"/>
          <p:cNvSpPr txBox="1"/>
          <p:nvPr/>
        </p:nvSpPr>
        <p:spPr>
          <a:xfrm>
            <a:off x="259513" y="177955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(4) La luz mágica.</a:t>
            </a:r>
            <a:endParaRPr b="1"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57038" y="1642162"/>
            <a:ext cx="1914658" cy="370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513" y="205938"/>
            <a:ext cx="4013561" cy="3709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4531575" y="1256300"/>
            <a:ext cx="323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0000"/>
                </a:solidFill>
              </a:rPr>
              <a:t>Identificar los medios de transporte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0000"/>
                </a:solidFill>
              </a:rPr>
              <a:t>con los compañeros y compañeras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0000"/>
                </a:solidFill>
              </a:rPr>
              <a:t>con la mesa de luz.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375" y="2766725"/>
            <a:ext cx="3554227" cy="23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0550" y="-286937"/>
            <a:ext cx="3859400" cy="22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type="title"/>
          </p:nvPr>
        </p:nvSpPr>
        <p:spPr>
          <a:xfrm>
            <a:off x="457613" y="5562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Actividades. </a:t>
            </a:r>
            <a:endParaRPr b="1" sz="1620"/>
          </a:p>
        </p:txBody>
      </p:sp>
      <p:sp>
        <p:nvSpPr>
          <p:cNvPr id="181" name="Google Shape;181;p23"/>
          <p:cNvSpPr txBox="1"/>
          <p:nvPr/>
        </p:nvSpPr>
        <p:spPr>
          <a:xfrm>
            <a:off x="259513" y="177955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(5) Pascua con amigos.</a:t>
            </a:r>
            <a:endParaRPr b="1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25" y="2353850"/>
            <a:ext cx="2361324" cy="236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8852" y="1020023"/>
            <a:ext cx="3859401" cy="230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3969050" y="1514050"/>
            <a:ext cx="29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¡Pintar un huevo hervido con los compañeros y compañeras!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427859" y="1427350"/>
            <a:ext cx="22887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400"/>
            <a:ext cx="3775575" cy="96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96762" y="-519925"/>
            <a:ext cx="3989726" cy="398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>
            <p:ph type="title"/>
          </p:nvPr>
        </p:nvSpPr>
        <p:spPr>
          <a:xfrm>
            <a:off x="864488" y="5408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Actividades. </a:t>
            </a:r>
            <a:endParaRPr b="1" sz="1620"/>
          </a:p>
        </p:txBody>
      </p:sp>
      <p:sp>
        <p:nvSpPr>
          <p:cNvPr id="193" name="Google Shape;193;p24"/>
          <p:cNvSpPr txBox="1"/>
          <p:nvPr/>
        </p:nvSpPr>
        <p:spPr>
          <a:xfrm>
            <a:off x="259513" y="177955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(6) Te entrego mi corazón.</a:t>
            </a:r>
            <a:endParaRPr b="1"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23" y="2306424"/>
            <a:ext cx="3775575" cy="249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4697775" y="902350"/>
            <a:ext cx="258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351C75"/>
                </a:solidFill>
              </a:rPr>
              <a:t>Pintar un corazón y regalárselo a algún amigo o amiga.</a:t>
            </a:r>
            <a:endParaRPr b="1" sz="1500">
              <a:solidFill>
                <a:srgbClr val="351C75"/>
              </a:solidFill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01400">
            <a:off x="5714599" y="2730251"/>
            <a:ext cx="2122500" cy="21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">
            <a:off x="-12" y="126182"/>
            <a:ext cx="2199250" cy="151583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>
            <p:ph type="title"/>
          </p:nvPr>
        </p:nvSpPr>
        <p:spPr>
          <a:xfrm>
            <a:off x="411438" y="5196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Actividades. </a:t>
            </a:r>
            <a:endParaRPr b="1" sz="1620"/>
          </a:p>
        </p:txBody>
      </p:sp>
      <p:sp>
        <p:nvSpPr>
          <p:cNvPr id="203" name="Google Shape;203;p25"/>
          <p:cNvSpPr txBox="1"/>
          <p:nvPr/>
        </p:nvSpPr>
        <p:spPr>
          <a:xfrm>
            <a:off x="259513" y="177955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(7) La fila india.</a:t>
            </a:r>
            <a:endParaRPr b="1"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66900"/>
            <a:ext cx="4706150" cy="23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140048" y="76600"/>
            <a:ext cx="3585802" cy="283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4485550" y="969275"/>
            <a:ext cx="3240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E69138"/>
                </a:solidFill>
              </a:rPr>
              <a:t>¡Seguimos al educador/a mientras hacemos sonidos de indios!</a:t>
            </a:r>
            <a:endParaRPr b="1" sz="1500">
              <a:solidFill>
                <a:srgbClr val="E69138"/>
              </a:solidFill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700" y="2482488"/>
            <a:ext cx="3240300" cy="269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3785" y="126178"/>
            <a:ext cx="2465690" cy="237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828" y="-402725"/>
            <a:ext cx="3424486" cy="24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type="title"/>
          </p:nvPr>
        </p:nvSpPr>
        <p:spPr>
          <a:xfrm>
            <a:off x="411438" y="5196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Actividades. </a:t>
            </a:r>
            <a:endParaRPr b="1" sz="1620"/>
          </a:p>
        </p:txBody>
      </p:sp>
      <p:sp>
        <p:nvSpPr>
          <p:cNvPr id="215" name="Google Shape;215;p26"/>
          <p:cNvSpPr txBox="1"/>
          <p:nvPr/>
        </p:nvSpPr>
        <p:spPr>
          <a:xfrm>
            <a:off x="144363" y="192540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(8) </a:t>
            </a:r>
            <a:r>
              <a:rPr b="1" lang="es"/>
              <a:t>Marionetas y cuentos</a:t>
            </a:r>
            <a:r>
              <a:rPr b="1" lang="es"/>
              <a:t>.</a:t>
            </a:r>
            <a:endParaRPr b="1"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712" y="0"/>
            <a:ext cx="3982819" cy="374633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5391125" y="799475"/>
            <a:ext cx="261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Actividad para todo el centro de cuentos populares.</a:t>
            </a:r>
            <a:endParaRPr b="1" sz="1300"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700" y="547148"/>
            <a:ext cx="1642050" cy="182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050" y="1034025"/>
            <a:ext cx="711724" cy="128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9850" y="2532850"/>
            <a:ext cx="2422875" cy="2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25" y="2829650"/>
            <a:ext cx="2810624" cy="201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125" y="2829650"/>
            <a:ext cx="2810624" cy="201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2750" y="2755825"/>
            <a:ext cx="2890051" cy="21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0" y="35274"/>
            <a:ext cx="2749276" cy="10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>
            <p:ph type="title"/>
          </p:nvPr>
        </p:nvSpPr>
        <p:spPr>
          <a:xfrm>
            <a:off x="411438" y="5196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Actividades. </a:t>
            </a:r>
            <a:endParaRPr b="1" sz="1620"/>
          </a:p>
        </p:txBody>
      </p:sp>
      <p:sp>
        <p:nvSpPr>
          <p:cNvPr id="230" name="Google Shape;230;p27"/>
          <p:cNvSpPr txBox="1"/>
          <p:nvPr/>
        </p:nvSpPr>
        <p:spPr>
          <a:xfrm>
            <a:off x="113188" y="1416025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(9) Que no caiga el globo.</a:t>
            </a:r>
            <a:endParaRPr b="1"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1698899"/>
            <a:ext cx="3672151" cy="293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625" y="333900"/>
            <a:ext cx="3985275" cy="22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4471375" y="891450"/>
            <a:ext cx="37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Evitar entre todos que los globos toquen el suelo.</a:t>
            </a:r>
            <a:endParaRPr b="1" sz="1300"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2361899">
            <a:off x="5040998" y="2037428"/>
            <a:ext cx="1036020" cy="30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267525" y="2317378"/>
            <a:ext cx="1876475" cy="282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" y="-18418"/>
            <a:ext cx="2410373" cy="16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>
            <p:ph type="title"/>
          </p:nvPr>
        </p:nvSpPr>
        <p:spPr>
          <a:xfrm>
            <a:off x="411438" y="5196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Actividades. </a:t>
            </a:r>
            <a:endParaRPr b="1" sz="1620"/>
          </a:p>
        </p:txBody>
      </p:sp>
      <p:sp>
        <p:nvSpPr>
          <p:cNvPr id="242" name="Google Shape;242;p28"/>
          <p:cNvSpPr txBox="1"/>
          <p:nvPr/>
        </p:nvSpPr>
        <p:spPr>
          <a:xfrm>
            <a:off x="127338" y="163045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(10) Las estatuas.</a:t>
            </a:r>
            <a:endParaRPr b="1"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50" y="2150800"/>
            <a:ext cx="4483424" cy="2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6025" y="-386053"/>
            <a:ext cx="5496576" cy="35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5143500" y="923225"/>
            <a:ext cx="277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8761D"/>
                </a:solidFill>
              </a:rPr>
              <a:t>Moverse con la música y detenerse cuándo deje de sonar.</a:t>
            </a:r>
            <a:endParaRPr b="1" sz="1600">
              <a:solidFill>
                <a:srgbClr val="38761D"/>
              </a:solidFill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781" y="2571750"/>
            <a:ext cx="3268920" cy="25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4225" y="1995975"/>
            <a:ext cx="746200" cy="31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2700" y="2539525"/>
            <a:ext cx="141901" cy="14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450" y="-28500"/>
            <a:ext cx="4653450" cy="1379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>
            <p:ph type="title"/>
          </p:nvPr>
        </p:nvSpPr>
        <p:spPr>
          <a:xfrm>
            <a:off x="563338" y="3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5</a:t>
            </a:r>
            <a:r>
              <a:rPr b="1" lang="es" sz="1620"/>
              <a:t>.  Cronograma y temporalización. </a:t>
            </a:r>
            <a:endParaRPr b="1" sz="1620"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50" y="1170825"/>
            <a:ext cx="3505350" cy="36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49" y="1177900"/>
            <a:ext cx="5025801" cy="36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450" y="-28500"/>
            <a:ext cx="4653450" cy="1379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>
            <p:ph type="title"/>
          </p:nvPr>
        </p:nvSpPr>
        <p:spPr>
          <a:xfrm>
            <a:off x="563338" y="3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5.  Cronograma y temporalización. </a:t>
            </a:r>
            <a:endParaRPr b="1" sz="1620"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0" y="1503400"/>
            <a:ext cx="4566904" cy="33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9425" y="1503392"/>
            <a:ext cx="4442175" cy="325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8712" y="213775"/>
            <a:ext cx="3990275" cy="11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>
            <p:ph type="title"/>
          </p:nvPr>
        </p:nvSpPr>
        <p:spPr>
          <a:xfrm>
            <a:off x="662100" y="63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6</a:t>
            </a:r>
            <a:r>
              <a:rPr b="1" lang="es" sz="1620"/>
              <a:t>.  Evaluación del proyecto. </a:t>
            </a:r>
            <a:endParaRPr b="1" sz="1620"/>
          </a:p>
        </p:txBody>
      </p:sp>
      <p:sp>
        <p:nvSpPr>
          <p:cNvPr id="271" name="Google Shape;271;p31"/>
          <p:cNvSpPr txBox="1"/>
          <p:nvPr/>
        </p:nvSpPr>
        <p:spPr>
          <a:xfrm>
            <a:off x="424500" y="1598950"/>
            <a:ext cx="25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¿A quién?</a:t>
            </a:r>
            <a:endParaRPr b="1"/>
          </a:p>
        </p:txBody>
      </p:sp>
      <p:sp>
        <p:nvSpPr>
          <p:cNvPr id="272" name="Google Shape;272;p31"/>
          <p:cNvSpPr txBox="1"/>
          <p:nvPr/>
        </p:nvSpPr>
        <p:spPr>
          <a:xfrm>
            <a:off x="424500" y="2062650"/>
            <a:ext cx="25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¿Cuándo?</a:t>
            </a:r>
            <a:endParaRPr b="1"/>
          </a:p>
        </p:txBody>
      </p:sp>
      <p:sp>
        <p:nvSpPr>
          <p:cNvPr id="273" name="Google Shape;273;p31"/>
          <p:cNvSpPr txBox="1"/>
          <p:nvPr/>
        </p:nvSpPr>
        <p:spPr>
          <a:xfrm>
            <a:off x="488175" y="2526350"/>
            <a:ext cx="25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¿Como?</a:t>
            </a:r>
            <a:endParaRPr b="1"/>
          </a:p>
        </p:txBody>
      </p:sp>
      <p:cxnSp>
        <p:nvCxnSpPr>
          <p:cNvPr id="274" name="Google Shape;274;p31"/>
          <p:cNvCxnSpPr>
            <a:endCxn id="271" idx="3"/>
          </p:cNvCxnSpPr>
          <p:nvPr/>
        </p:nvCxnSpPr>
        <p:spPr>
          <a:xfrm flipH="1" rot="10800000">
            <a:off x="1478700" y="1799050"/>
            <a:ext cx="1457400" cy="1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1"/>
          <p:cNvCxnSpPr/>
          <p:nvPr/>
        </p:nvCxnSpPr>
        <p:spPr>
          <a:xfrm flipH="1" rot="10800000">
            <a:off x="1478700" y="2256750"/>
            <a:ext cx="1457400" cy="1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1"/>
          <p:cNvCxnSpPr/>
          <p:nvPr/>
        </p:nvCxnSpPr>
        <p:spPr>
          <a:xfrm flipH="1" rot="10800000">
            <a:off x="1478700" y="2714450"/>
            <a:ext cx="1457400" cy="1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1"/>
          <p:cNvSpPr txBox="1"/>
          <p:nvPr/>
        </p:nvSpPr>
        <p:spPr>
          <a:xfrm>
            <a:off x="3028075" y="1606600"/>
            <a:ext cx="454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Alumnos y alumnas del centro y docentes.</a:t>
            </a:r>
            <a:endParaRPr sz="1300"/>
          </a:p>
        </p:txBody>
      </p:sp>
      <p:sp>
        <p:nvSpPr>
          <p:cNvPr id="278" name="Google Shape;278;p31"/>
          <p:cNvSpPr txBox="1"/>
          <p:nvPr/>
        </p:nvSpPr>
        <p:spPr>
          <a:xfrm>
            <a:off x="3028075" y="2070300"/>
            <a:ext cx="454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Durante la evaluación inicial, contínua y final.</a:t>
            </a:r>
            <a:endParaRPr sz="1300"/>
          </a:p>
        </p:txBody>
      </p:sp>
      <p:sp>
        <p:nvSpPr>
          <p:cNvPr id="279" name="Google Shape;279;p31"/>
          <p:cNvSpPr txBox="1"/>
          <p:nvPr/>
        </p:nvSpPr>
        <p:spPr>
          <a:xfrm>
            <a:off x="3028075" y="2462850"/>
            <a:ext cx="45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Mediante la observación directa y sistemática, usando instrumentos como la escala de estimación.</a:t>
            </a:r>
            <a:endParaRPr sz="1300"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475" y="2962925"/>
            <a:ext cx="3112926" cy="20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71" y="3284878"/>
            <a:ext cx="4935079" cy="14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312" y="400850"/>
            <a:ext cx="4532400" cy="21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209988" y="61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1.   </a:t>
            </a:r>
            <a:r>
              <a:rPr b="1" lang="es" sz="1620"/>
              <a:t>Introducción.</a:t>
            </a:r>
            <a:endParaRPr b="1" sz="1620"/>
          </a:p>
        </p:txBody>
      </p:sp>
      <p:sp>
        <p:nvSpPr>
          <p:cNvPr id="63" name="Google Shape;63;p14"/>
          <p:cNvSpPr txBox="1"/>
          <p:nvPr/>
        </p:nvSpPr>
        <p:spPr>
          <a:xfrm>
            <a:off x="409138" y="1190975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1.1   ¿Por qué he escogido este tema?</a:t>
            </a:r>
            <a:endParaRPr b="1"/>
          </a:p>
        </p:txBody>
      </p:sp>
      <p:sp>
        <p:nvSpPr>
          <p:cNvPr id="64" name="Google Shape;64;p14"/>
          <p:cNvSpPr txBox="1"/>
          <p:nvPr/>
        </p:nvSpPr>
        <p:spPr>
          <a:xfrm>
            <a:off x="3904350" y="1230100"/>
            <a:ext cx="113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Punto. 4</a:t>
            </a:r>
            <a:endParaRPr sz="1100"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276325" y="4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20"/>
              <a:t>Índice de la presentación</a:t>
            </a:r>
            <a:endParaRPr b="1" sz="2020"/>
          </a:p>
        </p:txBody>
      </p:sp>
      <p:sp>
        <p:nvSpPr>
          <p:cNvPr id="66" name="Google Shape;66;p14"/>
          <p:cNvSpPr txBox="1"/>
          <p:nvPr/>
        </p:nvSpPr>
        <p:spPr>
          <a:xfrm>
            <a:off x="409138" y="172265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1.2   ¿En qué consiste el proyecto?</a:t>
            </a:r>
            <a:endParaRPr b="1"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209988" y="2545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3.   Objetivos del proyecto y principios metodológicos. </a:t>
            </a:r>
            <a:endParaRPr b="1" sz="1620"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209988" y="2195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2.   Marco teórico, autores que lo fundamentan.</a:t>
            </a:r>
            <a:endParaRPr b="1" sz="162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209988" y="328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5</a:t>
            </a:r>
            <a:r>
              <a:rPr b="1" lang="es" sz="1620"/>
              <a:t>.   Cronograma y temporalización. </a:t>
            </a:r>
            <a:endParaRPr b="1" sz="1620"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09988" y="29062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4</a:t>
            </a:r>
            <a:r>
              <a:rPr b="1" lang="es" sz="1620"/>
              <a:t>.   Actividades. </a:t>
            </a:r>
            <a:endParaRPr b="1" sz="1620"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209988" y="366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6</a:t>
            </a:r>
            <a:r>
              <a:rPr b="1" lang="es" sz="1620"/>
              <a:t>.   Evaluación del proyecto. </a:t>
            </a:r>
            <a:endParaRPr b="1" sz="1620"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209988" y="402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7</a:t>
            </a:r>
            <a:r>
              <a:rPr b="1" lang="es" sz="1620"/>
              <a:t>.   Conclusión final. </a:t>
            </a:r>
            <a:endParaRPr b="1" sz="162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03677">
            <a:off x="5496944" y="913746"/>
            <a:ext cx="2640386" cy="86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84119">
            <a:off x="4373706" y="2248675"/>
            <a:ext cx="4048644" cy="1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750"/>
            <a:ext cx="3870001" cy="172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>
            <p:ph type="title"/>
          </p:nvPr>
        </p:nvSpPr>
        <p:spPr>
          <a:xfrm>
            <a:off x="835650" y="70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7</a:t>
            </a:r>
            <a:r>
              <a:rPr b="1" lang="es" sz="1620"/>
              <a:t>.  Conclusión final. </a:t>
            </a:r>
            <a:endParaRPr b="1" sz="1620"/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06124" y="1577963"/>
            <a:ext cx="1953129" cy="356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626" y="0"/>
            <a:ext cx="1906373" cy="356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2474" y="1337175"/>
            <a:ext cx="4559050" cy="34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86303" y="287100"/>
            <a:ext cx="4331001" cy="4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50" y="-408875"/>
            <a:ext cx="3802951" cy="354705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521288" y="52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1.   Introducción.</a:t>
            </a:r>
            <a:endParaRPr b="1" sz="1620"/>
          </a:p>
        </p:txBody>
      </p:sp>
      <p:sp>
        <p:nvSpPr>
          <p:cNvPr id="82" name="Google Shape;82;p15"/>
          <p:cNvSpPr txBox="1"/>
          <p:nvPr/>
        </p:nvSpPr>
        <p:spPr>
          <a:xfrm>
            <a:off x="720438" y="109930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1.1   ¿Por qué he escogido este tema?</a:t>
            </a:r>
            <a:endParaRPr b="1"/>
          </a:p>
        </p:txBody>
      </p:sp>
      <p:sp>
        <p:nvSpPr>
          <p:cNvPr id="83" name="Google Shape;83;p15"/>
          <p:cNvSpPr txBox="1"/>
          <p:nvPr/>
        </p:nvSpPr>
        <p:spPr>
          <a:xfrm>
            <a:off x="2220450" y="614575"/>
            <a:ext cx="113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900"/>
              <a:t>*</a:t>
            </a:r>
            <a:r>
              <a:rPr b="1" i="1" lang="es" sz="900"/>
              <a:t>Punto. 4*</a:t>
            </a:r>
            <a:endParaRPr b="1" i="1" sz="900"/>
          </a:p>
        </p:txBody>
      </p:sp>
      <p:sp>
        <p:nvSpPr>
          <p:cNvPr id="84" name="Google Shape;84;p15"/>
          <p:cNvSpPr txBox="1"/>
          <p:nvPr/>
        </p:nvSpPr>
        <p:spPr>
          <a:xfrm>
            <a:off x="720438" y="1630975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1.2   ¿En qué consiste el proyecto?</a:t>
            </a:r>
            <a:endParaRPr b="1"/>
          </a:p>
        </p:txBody>
      </p:sp>
      <p:sp>
        <p:nvSpPr>
          <p:cNvPr id="85" name="Google Shape;85;p15"/>
          <p:cNvSpPr txBox="1"/>
          <p:nvPr/>
        </p:nvSpPr>
        <p:spPr>
          <a:xfrm>
            <a:off x="4856400" y="1181825"/>
            <a:ext cx="3190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“</a:t>
            </a:r>
            <a:r>
              <a:rPr lang="es" sz="1300">
                <a:highlight>
                  <a:srgbClr val="FFE599"/>
                </a:highlight>
              </a:rPr>
              <a:t>Egocentrismo</a:t>
            </a:r>
            <a:r>
              <a:rPr lang="es" sz="1300"/>
              <a:t>, </a:t>
            </a:r>
            <a:r>
              <a:rPr lang="es" sz="1300">
                <a:highlight>
                  <a:srgbClr val="EA9999"/>
                </a:highlight>
              </a:rPr>
              <a:t>diversión cooperativa</a:t>
            </a:r>
            <a:r>
              <a:rPr lang="es" sz="1300"/>
              <a:t>, </a:t>
            </a:r>
            <a:r>
              <a:rPr lang="es" sz="1300">
                <a:highlight>
                  <a:srgbClr val="B6D7A8"/>
                </a:highlight>
              </a:rPr>
              <a:t>aumentar las actividades cooperativas</a:t>
            </a:r>
            <a:r>
              <a:rPr lang="es" sz="1300"/>
              <a:t>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A2C4C9"/>
                </a:highlight>
              </a:rPr>
              <a:t>somos seres sociables</a:t>
            </a:r>
            <a:r>
              <a:rPr lang="es" sz="1300"/>
              <a:t>, </a:t>
            </a:r>
            <a:r>
              <a:rPr lang="es" sz="1300">
                <a:highlight>
                  <a:srgbClr val="B4A7D6"/>
                </a:highlight>
              </a:rPr>
              <a:t>los niños/as disfrutan juntos</a:t>
            </a:r>
            <a:r>
              <a:rPr lang="es" sz="1300"/>
              <a:t>, </a:t>
            </a:r>
            <a:r>
              <a:rPr lang="es" sz="1300">
                <a:highlight>
                  <a:srgbClr val="A64D79"/>
                </a:highlight>
              </a:rPr>
              <a:t>la cooperación hace del aprendizaje algo significativo</a:t>
            </a:r>
            <a:r>
              <a:rPr lang="es" sz="1300"/>
              <a:t>.”</a:t>
            </a:r>
            <a:r>
              <a:rPr lang="es" sz="1300">
                <a:highlight>
                  <a:srgbClr val="B4A7D6"/>
                </a:highlight>
              </a:rPr>
              <a:t> </a:t>
            </a:r>
            <a:r>
              <a:rPr lang="es" sz="1300"/>
              <a:t>  </a:t>
            </a:r>
            <a:endParaRPr sz="13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7975" y="3403050"/>
            <a:ext cx="978476" cy="176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9751" y="3183381"/>
            <a:ext cx="4015852" cy="17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450"/>
            <a:ext cx="5150576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167538" y="5922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2</a:t>
            </a:r>
            <a:r>
              <a:rPr b="1" lang="es" sz="1620"/>
              <a:t>.   Marco teórico, autores que lo fundamentan.</a:t>
            </a:r>
            <a:endParaRPr b="1" sz="162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250" y="-198788"/>
            <a:ext cx="6296699" cy="53712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132300" y="2265100"/>
            <a:ext cx="2879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F9CB9C"/>
                </a:highlight>
              </a:rPr>
              <a:t>Jean Piaget</a:t>
            </a:r>
            <a:r>
              <a:rPr lang="es" sz="1300"/>
              <a:t>, </a:t>
            </a:r>
            <a:r>
              <a:rPr lang="es" sz="1300">
                <a:highlight>
                  <a:srgbClr val="F9CB9C"/>
                </a:highlight>
              </a:rPr>
              <a:t>dificultad en comprender al otro</a:t>
            </a:r>
            <a:r>
              <a:rPr lang="es" sz="1300"/>
              <a:t>, </a:t>
            </a:r>
            <a:r>
              <a:rPr lang="es" sz="1300">
                <a:highlight>
                  <a:srgbClr val="F9CB9C"/>
                </a:highlight>
              </a:rPr>
              <a:t>poca empatía</a:t>
            </a:r>
            <a:r>
              <a:rPr lang="es" sz="1300"/>
              <a:t>,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A4C2F4"/>
                </a:highlight>
              </a:rPr>
              <a:t>egocentrismo sensorio motriz (3-4 años</a:t>
            </a:r>
            <a:r>
              <a:rPr lang="es" sz="1300"/>
              <a:t>, </a:t>
            </a:r>
            <a:r>
              <a:rPr lang="es" sz="1300">
                <a:highlight>
                  <a:srgbClr val="93C47D"/>
                </a:highlight>
              </a:rPr>
              <a:t>egocentrismo preoperatorio (2-7 años)</a:t>
            </a:r>
            <a:r>
              <a:rPr lang="es" sz="1300"/>
              <a:t>, </a:t>
            </a:r>
            <a:r>
              <a:rPr lang="es" sz="1300">
                <a:highlight>
                  <a:srgbClr val="D5A6BD"/>
                </a:highlight>
              </a:rPr>
              <a:t>egocentrismo operatorio (2-4 años)</a:t>
            </a:r>
            <a:r>
              <a:rPr lang="es" sz="1300"/>
              <a:t>.</a:t>
            </a:r>
            <a:endParaRPr sz="1300"/>
          </a:p>
        </p:txBody>
      </p:sp>
      <p:sp>
        <p:nvSpPr>
          <p:cNvPr id="96" name="Google Shape;96;p16"/>
          <p:cNvSpPr txBox="1"/>
          <p:nvPr/>
        </p:nvSpPr>
        <p:spPr>
          <a:xfrm>
            <a:off x="5713325" y="826075"/>
            <a:ext cx="27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5713325" y="168438"/>
            <a:ext cx="2437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EA9999"/>
                </a:highlight>
              </a:rPr>
              <a:t>Lev Vygotsky</a:t>
            </a:r>
            <a:r>
              <a:rPr lang="es" sz="1300"/>
              <a:t>, </a:t>
            </a:r>
            <a:r>
              <a:rPr lang="es" sz="1300">
                <a:highlight>
                  <a:srgbClr val="F6B26B"/>
                </a:highlight>
              </a:rPr>
              <a:t>teoría sociocultural</a:t>
            </a:r>
            <a:r>
              <a:rPr lang="es" sz="1300"/>
              <a:t>, </a:t>
            </a:r>
            <a:r>
              <a:rPr lang="es" sz="1300">
                <a:highlight>
                  <a:srgbClr val="76A5AF"/>
                </a:highlight>
              </a:rPr>
              <a:t>la persona como proceso social</a:t>
            </a:r>
            <a:r>
              <a:rPr lang="es" sz="1300"/>
              <a:t>, </a:t>
            </a:r>
            <a:r>
              <a:rPr lang="es" sz="1300">
                <a:highlight>
                  <a:srgbClr val="B4A7D6"/>
                </a:highlight>
              </a:rPr>
              <a:t>aprendizaje en base a la interacción</a:t>
            </a:r>
            <a:r>
              <a:rPr lang="es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8" name="Google Shape;98;p16"/>
          <p:cNvSpPr txBox="1"/>
          <p:nvPr/>
        </p:nvSpPr>
        <p:spPr>
          <a:xfrm>
            <a:off x="6091625" y="1079800"/>
            <a:ext cx="2437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93C47D"/>
                </a:highlight>
              </a:rPr>
              <a:t>Ovide Decroly</a:t>
            </a:r>
            <a:r>
              <a:rPr lang="es" sz="1300"/>
              <a:t>, </a:t>
            </a:r>
            <a:r>
              <a:rPr lang="es" sz="1300">
                <a:highlight>
                  <a:srgbClr val="A64D79"/>
                </a:highlight>
              </a:rPr>
              <a:t>observación</a:t>
            </a:r>
            <a:r>
              <a:rPr lang="es" sz="1300"/>
              <a:t>, </a:t>
            </a:r>
            <a:r>
              <a:rPr lang="es" sz="1300">
                <a:highlight>
                  <a:srgbClr val="FFD966"/>
                </a:highlight>
              </a:rPr>
              <a:t>Paidocentrismo</a:t>
            </a:r>
            <a:r>
              <a:rPr lang="es" sz="1300"/>
              <a:t>, </a:t>
            </a:r>
            <a:r>
              <a:rPr lang="es" sz="1300">
                <a:highlight>
                  <a:srgbClr val="E06666"/>
                </a:highlight>
              </a:rPr>
              <a:t>objetivo de fomentar la práctica y la experimentación</a:t>
            </a:r>
            <a:r>
              <a:rPr lang="es" sz="1300"/>
              <a:t>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50" y="3301549"/>
            <a:ext cx="1970100" cy="18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620" y="2967875"/>
            <a:ext cx="1772175" cy="22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0" y="24100"/>
            <a:ext cx="3363850" cy="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type="title"/>
          </p:nvPr>
        </p:nvSpPr>
        <p:spPr>
          <a:xfrm>
            <a:off x="311688" y="2240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3</a:t>
            </a:r>
            <a:r>
              <a:rPr b="1" lang="es" sz="1620"/>
              <a:t>.   Objetivos del proyecto. </a:t>
            </a:r>
            <a:endParaRPr b="1" sz="1620"/>
          </a:p>
        </p:txBody>
      </p:sp>
      <p:sp>
        <p:nvSpPr>
          <p:cNvPr id="107" name="Google Shape;107;p17"/>
          <p:cNvSpPr txBox="1"/>
          <p:nvPr/>
        </p:nvSpPr>
        <p:spPr>
          <a:xfrm>
            <a:off x="3576900" y="1782200"/>
            <a:ext cx="5836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aveat"/>
                <a:ea typeface="Caveat"/>
                <a:cs typeface="Caveat"/>
                <a:sym typeface="Caveat"/>
              </a:rPr>
              <a:t>Autonomía.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Amatic SC"/>
                <a:ea typeface="Amatic SC"/>
                <a:cs typeface="Amatic SC"/>
                <a:sym typeface="Amatic SC"/>
              </a:rPr>
              <a:t>Confianza.</a:t>
            </a:r>
            <a:endParaRPr b="1" sz="21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Potenciar relaciones.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Merriweather"/>
                <a:ea typeface="Merriweather"/>
                <a:cs typeface="Merriweather"/>
                <a:sym typeface="Merriweather"/>
              </a:rPr>
              <a:t>Afectividad.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Oswald"/>
                <a:ea typeface="Oswald"/>
                <a:cs typeface="Oswald"/>
                <a:sym typeface="Oswald"/>
              </a:rPr>
              <a:t>Habilidades comunicativas.</a:t>
            </a:r>
            <a:endParaRPr b="1"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2450"/>
            <a:ext cx="3265200" cy="32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59939">
            <a:off x="5462710" y="12331"/>
            <a:ext cx="2334329" cy="246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400" y="2280025"/>
            <a:ext cx="2290775" cy="28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4117626" cy="12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type="title"/>
          </p:nvPr>
        </p:nvSpPr>
        <p:spPr>
          <a:xfrm>
            <a:off x="188763" y="35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3.  Principios metodológicos. </a:t>
            </a:r>
            <a:endParaRPr b="1" sz="1620"/>
          </a:p>
        </p:txBody>
      </p:sp>
      <p:sp>
        <p:nvSpPr>
          <p:cNvPr id="117" name="Google Shape;117;p18"/>
          <p:cNvSpPr txBox="1"/>
          <p:nvPr/>
        </p:nvSpPr>
        <p:spPr>
          <a:xfrm>
            <a:off x="188775" y="1394875"/>
            <a:ext cx="287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Individualización.</a:t>
            </a:r>
            <a:endParaRPr b="1" sz="130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727924"/>
            <a:ext cx="1863977" cy="186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6700" y="1730803"/>
            <a:ext cx="2677474" cy="15639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2026700" y="1394875"/>
            <a:ext cx="287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Socialización y </a:t>
            </a:r>
            <a:r>
              <a:rPr b="1" lang="es" sz="1300">
                <a:solidFill>
                  <a:schemeClr val="dk1"/>
                </a:solidFill>
              </a:rPr>
              <a:t>a</a:t>
            </a:r>
            <a:r>
              <a:rPr b="1" lang="es" sz="1300">
                <a:solidFill>
                  <a:schemeClr val="dk1"/>
                </a:solidFill>
              </a:rPr>
              <a:t>ctividad</a:t>
            </a:r>
            <a:r>
              <a:rPr b="1" lang="es" sz="1300"/>
              <a:t>.</a:t>
            </a:r>
            <a:endParaRPr b="1" sz="1300"/>
          </a:p>
        </p:txBody>
      </p:sp>
      <p:sp>
        <p:nvSpPr>
          <p:cNvPr id="121" name="Google Shape;121;p18"/>
          <p:cNvSpPr txBox="1"/>
          <p:nvPr/>
        </p:nvSpPr>
        <p:spPr>
          <a:xfrm>
            <a:off x="5068825" y="1394875"/>
            <a:ext cx="9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El juego.</a:t>
            </a:r>
            <a:endParaRPr b="1" sz="13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5275" y="1727925"/>
            <a:ext cx="1984800" cy="19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6770075" y="1394875"/>
            <a:ext cx="228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El ambiente del aula.</a:t>
            </a:r>
            <a:endParaRPr b="1" sz="13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0075" y="1720675"/>
            <a:ext cx="2069124" cy="199929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366051" y="3430400"/>
            <a:ext cx="124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900"/>
              <a:t>Ritmos y tiempos</a:t>
            </a:r>
            <a:endParaRPr b="1" i="1" sz="900"/>
          </a:p>
        </p:txBody>
      </p:sp>
      <p:sp>
        <p:nvSpPr>
          <p:cNvPr id="126" name="Google Shape;126;p18"/>
          <p:cNvSpPr txBox="1"/>
          <p:nvPr/>
        </p:nvSpPr>
        <p:spPr>
          <a:xfrm>
            <a:off x="2233398" y="3430400"/>
            <a:ext cx="24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900"/>
              <a:t>Enseñanza-aprendizaje</a:t>
            </a:r>
            <a:endParaRPr b="1"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900"/>
              <a:t>Experimentación</a:t>
            </a:r>
            <a:endParaRPr b="1" i="1" sz="900"/>
          </a:p>
        </p:txBody>
      </p:sp>
      <p:sp>
        <p:nvSpPr>
          <p:cNvPr id="127" name="Google Shape;127;p18"/>
          <p:cNvSpPr txBox="1"/>
          <p:nvPr/>
        </p:nvSpPr>
        <p:spPr>
          <a:xfrm>
            <a:off x="4991187" y="3361100"/>
            <a:ext cx="14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900"/>
              <a:t>Proceso enseñanza-aprendizaje</a:t>
            </a:r>
            <a:endParaRPr b="1" i="1" sz="9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216270"/>
            <a:ext cx="3073976" cy="192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75" y="2986775"/>
            <a:ext cx="3440026" cy="21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033" y="3216275"/>
            <a:ext cx="3073966" cy="192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20275" y="33824"/>
            <a:ext cx="3339375" cy="16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type="title"/>
          </p:nvPr>
        </p:nvSpPr>
        <p:spPr>
          <a:xfrm>
            <a:off x="259513" y="58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4.   Actividades. </a:t>
            </a:r>
            <a:endParaRPr b="1" sz="1620"/>
          </a:p>
        </p:txBody>
      </p:sp>
      <p:sp>
        <p:nvSpPr>
          <p:cNvPr id="137" name="Google Shape;137;p19"/>
          <p:cNvSpPr txBox="1"/>
          <p:nvPr/>
        </p:nvSpPr>
        <p:spPr>
          <a:xfrm>
            <a:off x="259513" y="177955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(1) </a:t>
            </a:r>
            <a:r>
              <a:rPr b="1" lang="es"/>
              <a:t>La agrupación colorida.</a:t>
            </a:r>
            <a:endParaRPr b="1"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98" y="2111175"/>
            <a:ext cx="3446950" cy="29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102" y="240575"/>
            <a:ext cx="3204700" cy="27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4855000" y="695175"/>
            <a:ext cx="183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8761D"/>
                </a:solidFill>
              </a:rPr>
              <a:t>¡Agrupar los botones por sus características entre todos y todas!</a:t>
            </a:r>
            <a:endParaRPr b="1" sz="1600">
              <a:solidFill>
                <a:srgbClr val="38761D"/>
              </a:solidFill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450" y="2690325"/>
            <a:ext cx="2284550" cy="22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3725" y="-535625"/>
            <a:ext cx="3738476" cy="26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title"/>
          </p:nvPr>
        </p:nvSpPr>
        <p:spPr>
          <a:xfrm>
            <a:off x="457613" y="5562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Actividades. </a:t>
            </a:r>
            <a:endParaRPr b="1" sz="1620"/>
          </a:p>
        </p:txBody>
      </p:sp>
      <p:sp>
        <p:nvSpPr>
          <p:cNvPr id="148" name="Google Shape;148;p20"/>
          <p:cNvSpPr txBox="1"/>
          <p:nvPr/>
        </p:nvSpPr>
        <p:spPr>
          <a:xfrm>
            <a:off x="259513" y="177955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(2) Memory.</a:t>
            </a:r>
            <a:endParaRPr b="1"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22" y="2214475"/>
            <a:ext cx="3430625" cy="257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595875" y="362920"/>
            <a:ext cx="3738475" cy="26917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4210739" y="1128950"/>
            <a:ext cx="288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C4587"/>
                </a:solidFill>
              </a:rPr>
              <a:t>¡Intentar recordar las parejas!</a:t>
            </a:r>
            <a:endParaRPr b="1" sz="2000">
              <a:solidFill>
                <a:srgbClr val="1C4587"/>
              </a:solidFill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0101" y="2679195"/>
            <a:ext cx="2383500" cy="246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675" y="290250"/>
            <a:ext cx="3187050" cy="11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>
            <p:ph type="title"/>
          </p:nvPr>
        </p:nvSpPr>
        <p:spPr>
          <a:xfrm>
            <a:off x="457613" y="5562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20"/>
              <a:t>Actividades. </a:t>
            </a:r>
            <a:endParaRPr b="1" sz="1620"/>
          </a:p>
        </p:txBody>
      </p:sp>
      <p:sp>
        <p:nvSpPr>
          <p:cNvPr id="159" name="Google Shape;159;p21"/>
          <p:cNvSpPr txBox="1"/>
          <p:nvPr/>
        </p:nvSpPr>
        <p:spPr>
          <a:xfrm>
            <a:off x="259513" y="1779550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(3) Deportes cooperativos.</a:t>
            </a:r>
            <a:endParaRPr b="1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97" y="2251575"/>
            <a:ext cx="3551110" cy="2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79764">
            <a:off x="3570294" y="343476"/>
            <a:ext cx="4676290" cy="2843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 rot="1723037">
            <a:off x="4404048" y="975829"/>
            <a:ext cx="3261683" cy="9235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51C75"/>
                </a:solidFill>
              </a:rPr>
              <a:t>Hacer ejercicio con los compañeros y compañeras por turnos.</a:t>
            </a:r>
            <a:endParaRPr b="1" sz="1600">
              <a:solidFill>
                <a:srgbClr val="351C75"/>
              </a:solidFill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30290">
            <a:off x="4928827" y="2807950"/>
            <a:ext cx="1803176" cy="225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